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2"/>
  </p:notesMasterIdLst>
  <p:handoutMasterIdLst>
    <p:handoutMasterId r:id="rId13"/>
  </p:handoutMasterIdLst>
  <p:sldIdLst>
    <p:sldId id="256" r:id="rId2"/>
    <p:sldId id="413" r:id="rId3"/>
    <p:sldId id="434" r:id="rId4"/>
    <p:sldId id="401" r:id="rId5"/>
    <p:sldId id="422" r:id="rId6"/>
    <p:sldId id="435" r:id="rId7"/>
    <p:sldId id="370" r:id="rId8"/>
    <p:sldId id="436" r:id="rId9"/>
    <p:sldId id="423" r:id="rId10"/>
    <p:sldId id="424" r:id="rId11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 autoAdjust="0"/>
    <p:restoredTop sz="72804" autoAdjust="0"/>
  </p:normalViewPr>
  <p:slideViewPr>
    <p:cSldViewPr>
      <p:cViewPr varScale="1">
        <p:scale>
          <a:sx n="152" d="100"/>
          <a:sy n="152" d="100"/>
        </p:scale>
        <p:origin x="341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4D81F-2F57-7442-BAC6-EAD1D7B641C9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66140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809E1-698A-EE49-8E35-65A2DAB86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040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0992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2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37571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3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869966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4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0071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5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 dirty="0" err="1" smtClean="0">
                <a:latin typeface="Times New Roman" charset="0"/>
                <a:ea typeface="宋体" charset="0"/>
                <a:cs typeface="宋体" charset="0"/>
              </a:rPr>
              <a:t>Lpage</a:t>
            </a:r>
            <a:r>
              <a:rPr lang="en-US" altLang="zh-CN" dirty="0" smtClean="0">
                <a:latin typeface="Times New Roman" charset="0"/>
                <a:ea typeface="宋体" charset="0"/>
                <a:cs typeface="宋体" charset="0"/>
              </a:rPr>
              <a:t> is a</a:t>
            </a:r>
            <a:r>
              <a:rPr lang="en-US" altLang="zh-CN" baseline="0" dirty="0" smtClean="0">
                <a:latin typeface="Times New Roman" charset="0"/>
                <a:ea typeface="宋体" charset="0"/>
                <a:cs typeface="宋体" charset="0"/>
              </a:rPr>
              <a:t> page table entry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51626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6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 dirty="0" err="1" smtClean="0">
                <a:latin typeface="Times New Roman" charset="0"/>
                <a:ea typeface="宋体" charset="0"/>
                <a:cs typeface="宋体" charset="0"/>
              </a:rPr>
              <a:t>Lpage</a:t>
            </a:r>
            <a:r>
              <a:rPr lang="en-US" altLang="zh-CN" dirty="0" smtClean="0">
                <a:latin typeface="Times New Roman" charset="0"/>
                <a:ea typeface="宋体" charset="0"/>
                <a:cs typeface="宋体" charset="0"/>
              </a:rPr>
              <a:t> is a</a:t>
            </a:r>
            <a:r>
              <a:rPr lang="en-US" altLang="zh-CN" baseline="0" dirty="0" smtClean="0">
                <a:latin typeface="Times New Roman" charset="0"/>
                <a:ea typeface="宋体" charset="0"/>
                <a:cs typeface="宋体" charset="0"/>
              </a:rPr>
              <a:t> page table entry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6775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7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baseline="0" dirty="0" smtClean="0">
              <a:latin typeface="Times New Roman" charset="0"/>
              <a:ea typeface="宋体" charset="0"/>
              <a:cs typeface="宋体" charset="0"/>
            </a:endParaRPr>
          </a:p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11410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9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 dirty="0" err="1" smtClean="0">
                <a:latin typeface="Times New Roman" charset="0"/>
                <a:ea typeface="宋体" charset="0"/>
                <a:cs typeface="宋体" charset="0"/>
              </a:rPr>
              <a:t>Lpage</a:t>
            </a:r>
            <a:r>
              <a:rPr lang="en-US" altLang="zh-CN" dirty="0" smtClean="0">
                <a:latin typeface="Times New Roman" charset="0"/>
                <a:ea typeface="宋体" charset="0"/>
                <a:cs typeface="宋体" charset="0"/>
              </a:rPr>
              <a:t> is a</a:t>
            </a:r>
            <a:r>
              <a:rPr lang="en-US" altLang="zh-CN" baseline="0" dirty="0" smtClean="0">
                <a:latin typeface="Times New Roman" charset="0"/>
                <a:ea typeface="宋体" charset="0"/>
                <a:cs typeface="宋体" charset="0"/>
              </a:rPr>
              <a:t> page table entry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63616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10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 dirty="0" err="1" smtClean="0">
                <a:latin typeface="Times New Roman" charset="0"/>
                <a:ea typeface="宋体" charset="0"/>
                <a:cs typeface="宋体" charset="0"/>
              </a:rPr>
              <a:t>Lpage</a:t>
            </a:r>
            <a:r>
              <a:rPr lang="en-US" altLang="zh-CN" dirty="0" smtClean="0">
                <a:latin typeface="Times New Roman" charset="0"/>
                <a:ea typeface="宋体" charset="0"/>
                <a:cs typeface="宋体" charset="0"/>
              </a:rPr>
              <a:t> is a</a:t>
            </a:r>
            <a:r>
              <a:rPr lang="en-US" altLang="zh-CN" baseline="0" dirty="0" smtClean="0">
                <a:latin typeface="Times New Roman" charset="0"/>
                <a:ea typeface="宋体" charset="0"/>
                <a:cs typeface="宋体" charset="0"/>
              </a:rPr>
              <a:t> page table entry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496618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DD708-9C6C-BC4A-8ACC-1131D652B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careercc.com/shopmall/html/PDF/J4284slides.pp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careercc.com/shopmall/html/PDF/J4284slides.pp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1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762000"/>
            <a:ext cx="8077200" cy="29718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Job Applications and Interviews</a:t>
            </a:r>
            <a:endParaRPr lang="en-US" altLang="zh-CN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18306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b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610600" cy="9906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latin typeface="Calibri" charset="0"/>
              </a:rPr>
              <a:t>A Good Book</a:t>
            </a:r>
            <a:endParaRPr lang="en-US" altLang="zh-CN" sz="3600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3001"/>
            <a:ext cx="9144000" cy="53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1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152400"/>
            <a:ext cx="7448550" cy="14478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Job Search Tools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905000" y="15240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Tool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1: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Job Search Websites</a:t>
            </a:r>
          </a:p>
          <a:p>
            <a:pPr>
              <a:lnSpc>
                <a:spcPct val="90000"/>
              </a:lnSpc>
            </a:pPr>
            <a:endParaRPr lang="en-US" altLang="en-US" kern="0" dirty="0">
              <a:latin typeface="Calibri" panose="020F0502020204030204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Tool 2: An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Effective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Resume</a:t>
            </a:r>
          </a:p>
          <a:p>
            <a:pPr>
              <a:lnSpc>
                <a:spcPct val="90000"/>
              </a:lnSpc>
            </a:pPr>
            <a:endParaRPr lang="en-US" altLang="en-US" kern="0" dirty="0">
              <a:latin typeface="Calibri" panose="020F0502020204030204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Tool 3: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A List of Positive References </a:t>
            </a:r>
            <a:endParaRPr lang="en-US" altLang="en-US" kern="0" dirty="0">
              <a:latin typeface="Calibri" panose="020F0502020204030204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en-US" altLang="en-US" kern="0" dirty="0">
              <a:latin typeface="Calibri" panose="020F0502020204030204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Tool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4: A Well-Written Cover Letter or E-mail Message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kern="0" dirty="0"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57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152400"/>
            <a:ext cx="7448550" cy="14478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Job Search </a:t>
            </a:r>
            <a:r>
              <a:rPr lang="en-US" altLang="en-US" dirty="0" smtClean="0">
                <a:latin typeface="Calibri" panose="020F0502020204030204" pitchFamily="34" charset="0"/>
                <a:sym typeface="Symbol" pitchFamily="18" charset="2"/>
              </a:rPr>
              <a:t>Methods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0" y="1295400"/>
            <a:ext cx="9296400" cy="533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Method 1: Create a Network of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Contacts</a:t>
            </a:r>
          </a:p>
          <a:p>
            <a:pPr lvl="1">
              <a:lnSpc>
                <a:spcPct val="90000"/>
              </a:lnSpc>
            </a:pP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Contact Auburn CSSE Alumni</a:t>
            </a:r>
          </a:p>
          <a:p>
            <a:pPr lvl="1">
              <a:lnSpc>
                <a:spcPct val="90000"/>
              </a:lnSpc>
            </a:pP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Create a LinkedIn Account </a:t>
            </a:r>
          </a:p>
          <a:p>
            <a:pPr>
              <a:lnSpc>
                <a:spcPct val="90000"/>
              </a:lnSpc>
            </a:pPr>
            <a:endParaRPr lang="en-US" altLang="en-US" kern="0" dirty="0">
              <a:latin typeface="Calibri" panose="020F0502020204030204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Method 2: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Keep Contact Records for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Each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Organization </a:t>
            </a:r>
            <a:endParaRPr lang="en-US" altLang="en-US" kern="0" dirty="0">
              <a:latin typeface="Calibri" panose="020F0502020204030204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en-US" altLang="en-US" kern="0" dirty="0">
              <a:latin typeface="Calibri" panose="020F0502020204030204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Method 3: Attend Auburn Career Fairs </a:t>
            </a:r>
          </a:p>
          <a:p>
            <a:pPr>
              <a:lnSpc>
                <a:spcPct val="90000"/>
              </a:lnSpc>
            </a:pPr>
            <a:endParaRPr lang="en-US" altLang="en-US" kern="0" dirty="0">
              <a:latin typeface="Calibri" panose="020F0502020204030204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Method 4: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Respond to Want </a:t>
            </a:r>
            <a:r>
              <a:rPr lang="en-US" altLang="en-US" kern="0" dirty="0">
                <a:latin typeface="Calibri" panose="020F0502020204030204" pitchFamily="34" charset="0"/>
                <a:sym typeface="Symbol" pitchFamily="18" charset="2"/>
              </a:rPr>
              <a:t>Ad</a:t>
            </a:r>
            <a:endParaRPr lang="en-US" altLang="en-US" kern="0" dirty="0">
              <a:latin typeface="Calibri" panose="020F0502020204030204" pitchFamily="34" charset="0"/>
              <a:sym typeface="Symbol" pitchFamily="18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22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304800"/>
            <a:ext cx="7448550" cy="14478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latin typeface="Calibri" charset="0"/>
              </a:rPr>
              <a:t>Two Job Websites for CSSE Students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905000" y="19812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6600" dirty="0">
                <a:latin typeface="Courier New"/>
                <a:cs typeface="Courier New"/>
              </a:rPr>
              <a:t> </a:t>
            </a:r>
            <a:r>
              <a:rPr lang="en-US" sz="6600" dirty="0" err="1">
                <a:latin typeface="Courier New"/>
                <a:cs typeface="Courier New"/>
              </a:rPr>
              <a:t>indeed.com</a:t>
            </a:r>
            <a:endParaRPr lang="en-US" sz="6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6600" dirty="0">
                <a:latin typeface="Courier New"/>
                <a:cs typeface="Courier New"/>
              </a:rPr>
              <a:t> </a:t>
            </a:r>
            <a:r>
              <a:rPr lang="en-US" sz="6600" dirty="0" err="1" smtClean="0">
                <a:latin typeface="Courier New"/>
                <a:cs typeface="Courier New"/>
              </a:rPr>
              <a:t>dice.com</a:t>
            </a:r>
            <a:endParaRPr lang="en-US" sz="6600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en-US" altLang="en-US" sz="6600" kern="0" dirty="0">
              <a:latin typeface="Courier New"/>
              <a:cs typeface="Courier New"/>
              <a:sym typeface="Symbol" pitchFamily="18" charset="2"/>
            </a:endParaRPr>
          </a:p>
          <a:p>
            <a:pPr marL="0" indent="0" algn="ctr">
              <a:buNone/>
            </a:pPr>
            <a:r>
              <a:rPr lang="en-US" altLang="en-US" sz="2800" kern="0" dirty="0">
                <a:latin typeface="Calibri"/>
                <a:cs typeface="Calibri"/>
                <a:sym typeface="Symbol" pitchFamily="18" charset="2"/>
              </a:rPr>
              <a:t>More websites</a:t>
            </a:r>
            <a:r>
              <a:rPr lang="en-US" altLang="en-US" sz="2800" kern="0" dirty="0">
                <a:latin typeface="Courier New"/>
                <a:cs typeface="Courier New"/>
                <a:sym typeface="Symbol" pitchFamily="18" charset="2"/>
              </a:rPr>
              <a:t>: </a:t>
            </a:r>
            <a:r>
              <a:rPr lang="en-US" altLang="en-US" sz="2800" kern="0" dirty="0" err="1">
                <a:latin typeface="Courier New"/>
                <a:cs typeface="Courier New"/>
                <a:sym typeface="Symbol" pitchFamily="18" charset="2"/>
              </a:rPr>
              <a:t>www.ebizmba.com</a:t>
            </a:r>
            <a:r>
              <a:rPr lang="en-US" altLang="en-US" sz="2800" kern="0" dirty="0">
                <a:latin typeface="Courier New"/>
                <a:cs typeface="Courier New"/>
                <a:sym typeface="Symbol" pitchFamily="18" charset="2"/>
              </a:rPr>
              <a:t>/articles/job-websites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1" y="2133600"/>
            <a:ext cx="2025889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452" y="3429000"/>
            <a:ext cx="2061148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81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610600" cy="7620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/>
                <a:ea typeface="MS PGothic" charset="0"/>
                <a:cs typeface="Calibri"/>
              </a:rPr>
              <a:t>Tips on Your Resume</a:t>
            </a:r>
            <a:endParaRPr lang="en-US" altLang="zh-CN" sz="3600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990600"/>
            <a:ext cx="10744200" cy="50292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Begin with your contact information.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Use category headings such as Objective, Professional Highlights, Education, Training, Skills, Professional Associations and Organizations, and Honors and Awards.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Include volunteer experiences, languages, internships, and certificates that relate to the position.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List your previous responsibilities and results that relate to the job you are seeking and the needs of the organization.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Give examples of your accomplishments and your ability to solve problems.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Provide statistics and numbers that prove your statements.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95600" y="60960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Reference: </a:t>
            </a:r>
            <a:r>
              <a:rPr lang="en-US" sz="2000" dirty="0">
                <a:latin typeface="Calibri"/>
                <a:cs typeface="Calibri"/>
                <a:hlinkClick r:id="rId3"/>
              </a:rPr>
              <a:t>Job Seeker’s Workbook 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170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610600" cy="7620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/>
                <a:ea typeface="MS PGothic" charset="0"/>
                <a:cs typeface="Calibri"/>
              </a:rPr>
              <a:t>Tips on Your Resume (cont.)</a:t>
            </a:r>
            <a:endParaRPr lang="en-US" altLang="zh-CN" sz="3600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10896600" cy="47244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Research the industry and know what information or keywords would impress an employer in that industry.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Use industry terminology when applicable.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Leave off salary information. Provide it only when requested.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Do not provide names of references on the resume, but include this statement: References Available Upon Request.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Use incomplete sentences that have action verbs and other words with lots of impact.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Calibri"/>
                <a:cs typeface="Calibri"/>
              </a:rPr>
              <a:t>Be honest, positive, realistic, and specific.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90800" y="6324600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Reference: </a:t>
            </a:r>
            <a:r>
              <a:rPr lang="en-US" sz="2000" dirty="0">
                <a:latin typeface="Calibri"/>
                <a:cs typeface="Calibri"/>
                <a:hlinkClick r:id="rId3"/>
              </a:rPr>
              <a:t>Job Seeker’s Workbook 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4154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28850" y="304800"/>
            <a:ext cx="7448550" cy="9144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latin typeface="Calibri" charset="0"/>
              </a:rPr>
              <a:t>Resume</a:t>
            </a:r>
            <a:endParaRPr lang="en-US" altLang="zh-CN" sz="3600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45" y="1242292"/>
            <a:ext cx="8706467" cy="45489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00346"/>
            <a:ext cx="9144000" cy="590525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09800" y="107041"/>
            <a:ext cx="7448550" cy="914400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r>
              <a:rPr lang="en-US" altLang="zh-CN" kern="0" dirty="0">
                <a:latin typeface="Calibri" charset="0"/>
              </a:rPr>
              <a:t>Sample Resume</a:t>
            </a:r>
            <a:endParaRPr lang="en-US" altLang="zh-CN" sz="3600" kern="0" dirty="0">
              <a:latin typeface="Calibri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60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610600" cy="15240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/>
                <a:ea typeface="MS PGothic" charset="0"/>
                <a:cs typeface="Calibri"/>
              </a:rPr>
              <a:t>Job Interview Questions</a:t>
            </a:r>
            <a:endParaRPr lang="en-US" altLang="zh-CN" sz="3600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62" y="2743200"/>
            <a:ext cx="10906538" cy="14669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21" y="4343400"/>
            <a:ext cx="10978773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20" y="1387686"/>
            <a:ext cx="10965814" cy="1222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6283295"/>
            <a:ext cx="944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Reference</a:t>
            </a:r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lang="en-US" sz="2000" dirty="0">
                <a:latin typeface="Calibri"/>
                <a:cs typeface="Calibri"/>
              </a:rPr>
              <a:t>http://career.guru99.com/top-50-operating-system-interview-questions/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651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2640</TotalTime>
  <Words>347</Words>
  <Application>Microsoft Macintosh PowerPoint</Application>
  <PresentationFormat>Widescreen</PresentationFormat>
  <Paragraphs>71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Courier New</vt:lpstr>
      <vt:lpstr>MS PGothic</vt:lpstr>
      <vt:lpstr>ＭＳ Ｐゴシック</vt:lpstr>
      <vt:lpstr>Symbol</vt:lpstr>
      <vt:lpstr>Times New Roman</vt:lpstr>
      <vt:lpstr>宋体</vt:lpstr>
      <vt:lpstr>1_Default Design</vt:lpstr>
      <vt:lpstr>Job Applications and Interviews</vt:lpstr>
      <vt:lpstr>Job Search Tools</vt:lpstr>
      <vt:lpstr>Job Search Methods</vt:lpstr>
      <vt:lpstr>Two Job Websites for CSSE Students</vt:lpstr>
      <vt:lpstr>Tips on Your Resume</vt:lpstr>
      <vt:lpstr>Tips on Your Resume (cont.)</vt:lpstr>
      <vt:lpstr>Resume</vt:lpstr>
      <vt:lpstr>PowerPoint Presentation</vt:lpstr>
      <vt:lpstr>Job Interview Questions</vt:lpstr>
      <vt:lpstr>A Good Book</vt:lpstr>
    </vt:vector>
  </TitlesOfParts>
  <Company>New Mexico Tech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375</cp:revision>
  <dcterms:created xsi:type="dcterms:W3CDTF">2006-08-22T22:53:10Z</dcterms:created>
  <dcterms:modified xsi:type="dcterms:W3CDTF">2016-12-02T15:35:25Z</dcterms:modified>
</cp:coreProperties>
</file>